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notesMasterIdLst>
    <p:notesMasterId r:id="rId12"/>
  </p:notesMasterIdLst>
  <p:handoutMasterIdLst>
    <p:handoutMasterId r:id="rId13"/>
  </p:handoutMasterIdLst>
  <p:sldIdLst>
    <p:sldId id="256" r:id="rId4"/>
    <p:sldId id="257" r:id="rId5"/>
    <p:sldId id="265" r:id="rId6"/>
    <p:sldId id="258" r:id="rId7"/>
    <p:sldId id="259" r:id="rId8"/>
    <p:sldId id="264" r:id="rId9"/>
    <p:sldId id="260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40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85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handoutMaster" Target="handoutMasters/handoutMaster1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C73D46-1057-4D3E-8573-B4F54B9044C5}" type="datetimeFigureOut">
              <a:rPr lang="en-US" smtClean="0"/>
              <a:t>19.02.2026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9E93A2-5DE0-4AD0-A1A6-F6D320D85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192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D742D2-3740-49C8-81A6-D7F24EE7F29B}" type="datetimeFigureOut">
              <a:rPr lang="en-US" smtClean="0"/>
              <a:t>19.02.2026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7E867-21DA-4F0F-82AE-EA5EDE1BA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399934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7E867-21DA-4F0F-82AE-EA5EDE1BABB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7331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7E867-21DA-4F0F-82AE-EA5EDE1BABB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3543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7E867-21DA-4F0F-82AE-EA5EDE1BABB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3092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7E867-21DA-4F0F-82AE-EA5EDE1BABB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0833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7E867-21DA-4F0F-82AE-EA5EDE1BABB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979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7E867-21DA-4F0F-82AE-EA5EDE1BABB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6705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7E867-21DA-4F0F-82AE-EA5EDE1BABB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2495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7E867-21DA-4F0F-82AE-EA5EDE1BABB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503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4CABE-B487-4B84-8C94-D40F6FCDBAE5}" type="datetimeFigureOut">
              <a:rPr lang="en-US" smtClean="0"/>
              <a:t>19.02.2026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63414-6D2B-40FD-A193-1B7EA9580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639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4CABE-B487-4B84-8C94-D40F6FCDBAE5}" type="datetimeFigureOut">
              <a:rPr lang="en-US" smtClean="0"/>
              <a:t>19.02.2026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63414-6D2B-40FD-A193-1B7EA9580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310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4CABE-B487-4B84-8C94-D40F6FCDBAE5}" type="datetimeFigureOut">
              <a:rPr lang="en-US" smtClean="0"/>
              <a:t>19.02.2026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63414-6D2B-40FD-A193-1B7EA9580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466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4CABE-B487-4B84-8C94-D40F6FCDBAE5}" type="datetimeFigureOut">
              <a:rPr lang="en-US" smtClean="0"/>
              <a:t>19.02.2026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63414-6D2B-40FD-A193-1B7EA9580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178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4CABE-B487-4B84-8C94-D40F6FCDBAE5}" type="datetimeFigureOut">
              <a:rPr lang="en-US" smtClean="0"/>
              <a:t>19.02.2026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63414-6D2B-40FD-A193-1B7EA9580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925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4CABE-B487-4B84-8C94-D40F6FCDBAE5}" type="datetimeFigureOut">
              <a:rPr lang="en-US" smtClean="0"/>
              <a:t>19.02.2026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63414-6D2B-40FD-A193-1B7EA9580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236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4CABE-B487-4B84-8C94-D40F6FCDBAE5}" type="datetimeFigureOut">
              <a:rPr lang="en-US" smtClean="0"/>
              <a:t>19.02.2026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63414-6D2B-40FD-A193-1B7EA9580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792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4CABE-B487-4B84-8C94-D40F6FCDBAE5}" type="datetimeFigureOut">
              <a:rPr lang="en-US" smtClean="0"/>
              <a:t>19.02.2026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63414-6D2B-40FD-A193-1B7EA9580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627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4CABE-B487-4B84-8C94-D40F6FCDBAE5}" type="datetimeFigureOut">
              <a:rPr lang="en-US" smtClean="0"/>
              <a:t>19.02.2026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63414-6D2B-40FD-A193-1B7EA9580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516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4CABE-B487-4B84-8C94-D40F6FCDBAE5}" type="datetimeFigureOut">
              <a:rPr lang="en-US" smtClean="0"/>
              <a:t>19.02.2026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63414-6D2B-40FD-A193-1B7EA9580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971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4CABE-B487-4B84-8C94-D40F6FCDBAE5}" type="datetimeFigureOut">
              <a:rPr lang="en-US" smtClean="0"/>
              <a:t>19.02.2026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63414-6D2B-40FD-A193-1B7EA9580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660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84CABE-B487-4B84-8C94-D40F6FCDBAE5}" type="datetimeFigureOut">
              <a:rPr lang="en-US" smtClean="0"/>
              <a:t>19.02.2026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263414-6D2B-40FD-A193-1B7EA9580536}" type="slidenum">
              <a:rPr lang="en-US" smtClean="0"/>
              <a:t>‹#›</a:t>
            </a:fld>
            <a:endParaRPr lang="en-US"/>
          </a:p>
        </p:txBody>
      </p:sp>
      <p:sp>
        <p:nvSpPr>
          <p:cNvPr id="900" name="TopBar"/>
          <p:cNvSpPr>
            <a:spLocks noGrp="1"/>
          </p:cNvSpPr>
          <p:nvPr/>
        </p:nvSpPr>
        <p:spPr>
          <a:xfrm>
            <a:off x="0" y="0"/>
            <a:ext cx="12192000" cy="228600"/>
          </a:xfrm>
          <a:prstGeom prst="rect">
            <a:avLst/>
          </a:prstGeom>
          <a:solidFill>
            <a:srgbClr val="1A2E4A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901" name="BottomAccent"/>
          <p:cNvSpPr>
            <a:spLocks noGrp="1"/>
          </p:cNvSpPr>
          <p:nvPr/>
        </p:nvSpPr>
        <p:spPr>
          <a:xfrm>
            <a:off x="0" y="6629400"/>
            <a:ext cx="12192000" cy="9207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99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procurement.maib.md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2E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AccentBar"/>
          <p:cNvSpPr>
            <a:spLocks noGrp="1"/>
          </p:cNvSpPr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21" name="TealAccent"/>
          <p:cNvSpPr>
            <a:spLocks noGrp="1"/>
          </p:cNvSpPr>
          <p:nvPr/>
        </p:nvSpPr>
        <p:spPr>
          <a:xfrm>
            <a:off x="457200" y="0"/>
            <a:ext cx="228600" cy="6858000"/>
          </a:xfrm>
          <a:prstGeom prst="rect">
            <a:avLst/>
          </a:prstGeom>
          <a:solidFill>
            <a:srgbClr val="00A896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400000"/>
            <a:ext cx="10200000" cy="1600000"/>
          </a:xfrm>
        </p:spPr>
        <p:txBody>
          <a:bodyPr anchor="ctr">
            <a:normAutofit/>
          </a:bodyPr>
          <a:lstStyle/>
          <a:p>
            <a:pPr algn="l"/>
            <a:r>
              <a:rPr lang="ro-RO" sz="4400" b="1" dirty="0">
                <a:solidFill>
                  <a:srgbClr val="FFFFFF"/>
                </a:solidFill>
                <a:latin typeface="Calibri" panose="020F0502020204030204" pitchFamily="34" charset="0"/>
              </a:rPr>
              <a:t>Ghid pentru utilizarea</a:t>
            </a:r>
          </a:p>
          <a:p>
            <a:pPr algn="l"/>
            <a:r>
              <a:rPr lang="ro-RO" sz="4400" b="1" dirty="0">
                <a:solidFill>
                  <a:srgbClr val="FFFFFF"/>
                </a:solidFill>
                <a:latin typeface="Calibri" panose="020F0502020204030204" pitchFamily="34" charset="0"/>
              </a:rPr>
              <a:t>platformei eProcurement</a:t>
            </a:r>
          </a:p>
        </p:txBody>
      </p:sp>
      <p:sp>
        <p:nvSpPr>
          <p:cNvPr id="3" name="Subtitle"/>
          <p:cNvSpPr txBox="1"/>
          <p:nvPr/>
        </p:nvSpPr>
        <p:spPr>
          <a:xfrm>
            <a:off x="914400" y="4100000"/>
            <a:ext cx="8000000" cy="500000"/>
          </a:xfrm>
          <a:prstGeom prst="rect">
            <a:avLst/>
          </a:prstGeom>
          <a:noFill/>
        </p:spPr>
        <p:txBody>
          <a:bodyPr rtlCol="0"/>
          <a:lstStyle/>
          <a:p>
            <a:r>
              <a:rPr lang="ro-RO" sz="2000" dirty="0">
                <a:solidFill>
                  <a:srgbClr val="48CAE4"/>
                </a:solidFill>
                <a:latin typeface="Calibri" panose="020F0502020204030204" pitchFamily="34" charset="0"/>
                <a:hlinkClick r:id="rId3"/>
              </a:rPr>
              <a:t>https://eprocurement.maib.md/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8" name="TitleBg"/>
          <p:cNvSpPr>
            <a:spLocks noGrp="1"/>
          </p:cNvSpPr>
          <p:nvPr/>
        </p:nvSpPr>
        <p:spPr>
          <a:xfrm>
            <a:off x="0" y="0"/>
            <a:ext cx="12192000" cy="685800"/>
          </a:xfrm>
          <a:prstGeom prst="rect">
            <a:avLst/>
          </a:prstGeom>
          <a:solidFill>
            <a:srgbClr val="1A2E4A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53" y="43634"/>
            <a:ext cx="10515600" cy="549274"/>
          </a:xfrm>
        </p:spPr>
        <p:txBody>
          <a:bodyPr>
            <a:normAutofit/>
          </a:bodyPr>
          <a:lstStyle/>
          <a:p>
            <a:r>
              <a:rPr lang="ro-RO" sz="28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I. </a:t>
            </a:r>
            <a:r>
              <a:rPr lang="ro-RO" sz="28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Logarea</a:t>
            </a:r>
            <a:r>
              <a:rPr lang="ro-RO" sz="28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/ înregistrarea în platforma </a:t>
            </a:r>
            <a:r>
              <a:rPr lang="ro-RO" sz="28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eProcurement</a:t>
            </a:r>
            <a:r>
              <a:rPr lang="ro-RO" sz="28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989354" y="592908"/>
            <a:ext cx="5187824" cy="5956022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2879064" y="2661872"/>
            <a:ext cx="1660849" cy="760646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6204552" y="3042195"/>
            <a:ext cx="1595532" cy="1114619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lbow Connector 9"/>
          <p:cNvCxnSpPr/>
          <p:nvPr/>
        </p:nvCxnSpPr>
        <p:spPr>
          <a:xfrm>
            <a:off x="2798477" y="4587915"/>
            <a:ext cx="1894114" cy="709127"/>
          </a:xfrm>
          <a:prstGeom prst="bentConnector3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724921" y="2820057"/>
            <a:ext cx="25848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400" b="1" u="sng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Pas 2: </a:t>
            </a:r>
            <a:r>
              <a:rPr lang="ro-RO" sz="1400" dirty="0">
                <a:latin typeface="Calibri" panose="020F0502020204030204" pitchFamily="34" charset="0"/>
                <a:cs typeface="Calibri" panose="020F0502020204030204" pitchFamily="34" charset="0"/>
              </a:rPr>
              <a:t>Parola inițială primită prin email (creare cont </a:t>
            </a:r>
            <a:r>
              <a:rPr lang="ro-RO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eProcurement</a:t>
            </a:r>
            <a:r>
              <a:rPr lang="ro-RO" sz="14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58552" y="2040529"/>
            <a:ext cx="2313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/>
              <a:t> </a:t>
            </a:r>
            <a:r>
              <a:rPr lang="ro-RO" sz="1400" b="1" u="sng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Pas 1: </a:t>
            </a:r>
            <a:r>
              <a:rPr lang="ro-RO" sz="1400" dirty="0">
                <a:latin typeface="Calibri" panose="020F0502020204030204" pitchFamily="34" charset="0"/>
                <a:cs typeface="Calibri" panose="020F0502020204030204" pitchFamily="34" charset="0"/>
              </a:rPr>
              <a:t>se inserează adresa de email a furnizorului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37658" y="4352837"/>
            <a:ext cx="7557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Pas 3</a:t>
            </a:r>
            <a:endParaRPr lang="en-US" sz="14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6498726" y="4942478"/>
            <a:ext cx="1450912" cy="852978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663821" y="4700217"/>
            <a:ext cx="623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Pas 4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313992" y="4236098"/>
            <a:ext cx="979446" cy="4245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800084" y="2820057"/>
            <a:ext cx="2509666" cy="5232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663821" y="4700217"/>
            <a:ext cx="623647" cy="30777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792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498" y="410735"/>
            <a:ext cx="5067300" cy="2924175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H="1">
            <a:off x="1459853" y="2558621"/>
            <a:ext cx="1464133" cy="210011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837180" y="2313169"/>
            <a:ext cx="22285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600" b="1" u="sng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Pas </a:t>
            </a:r>
            <a:r>
              <a:rPr lang="en-US" sz="1600" b="1" u="sng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ro-RO" sz="1600" b="1" u="sng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ro-RO" sz="1400" u="sng" dirty="0">
                <a:latin typeface="Calibri" panose="020F0502020204030204" pitchFamily="34" charset="0"/>
                <a:cs typeface="Calibri" panose="020F0502020204030204" pitchFamily="34" charset="0"/>
              </a:rPr>
              <a:t>Se apasă aprobare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68909" y="3077431"/>
            <a:ext cx="44608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Pas </a:t>
            </a:r>
            <a:r>
              <a:rPr lang="en-US" sz="1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r>
              <a:rPr lang="ro-RO" sz="1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ro-RO" sz="1600" dirty="0">
                <a:latin typeface="Calibri" panose="020F0502020204030204" pitchFamily="34" charset="0"/>
                <a:cs typeface="Calibri" panose="020F0502020204030204" pitchFamily="34" charset="0"/>
              </a:rPr>
              <a:t>După apăsarea ”</a:t>
            </a:r>
            <a:r>
              <a:rPr lang="ro-RO" sz="1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Aprobare</a:t>
            </a:r>
            <a:r>
              <a:rPr lang="ro-RO" sz="1600" dirty="0">
                <a:latin typeface="Calibri" panose="020F0502020204030204" pitchFamily="34" charset="0"/>
                <a:cs typeface="Calibri" panose="020F0502020204030204" pitchFamily="34" charset="0"/>
              </a:rPr>
              <a:t>” se va deschide: 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498" y="3710961"/>
            <a:ext cx="3046166" cy="2953052"/>
          </a:xfrm>
          <a:prstGeom prst="rect">
            <a:avLst/>
          </a:prstGeom>
        </p:spPr>
      </p:pic>
      <p:cxnSp>
        <p:nvCxnSpPr>
          <p:cNvPr id="18" name="Straight Arrow Connector 17"/>
          <p:cNvCxnSpPr/>
          <p:nvPr/>
        </p:nvCxnSpPr>
        <p:spPr>
          <a:xfrm flipH="1">
            <a:off x="1043669" y="4275168"/>
            <a:ext cx="2632010" cy="1532166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250663" y="3980428"/>
            <a:ext cx="25529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600" b="1" u="sng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Pas </a:t>
            </a:r>
            <a:r>
              <a:rPr lang="en-US" sz="1600" b="1" u="sng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  <a:r>
              <a:rPr lang="ro-RO" sz="1600" b="1" u="sng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ro-RO" sz="1600" u="sng" dirty="0">
                <a:latin typeface="Calibri" panose="020F0502020204030204" pitchFamily="34" charset="0"/>
                <a:cs typeface="Calibri" panose="020F0502020204030204" pitchFamily="34" charset="0"/>
              </a:rPr>
              <a:t>Se va introduce pinul</a:t>
            </a:r>
            <a:r>
              <a:rPr lang="en-US" sz="1600" u="sng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u="sng" dirty="0" err="1">
                <a:latin typeface="Calibri" panose="020F0502020204030204" pitchFamily="34" charset="0"/>
                <a:cs typeface="Calibri" panose="020F0502020204030204" pitchFamily="34" charset="0"/>
              </a:rPr>
              <a:t>receptionat</a:t>
            </a:r>
            <a:r>
              <a:rPr lang="en-US" sz="1600" u="sng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u="sng" dirty="0" err="1">
                <a:latin typeface="Calibri" panose="020F0502020204030204" pitchFamily="34" charset="0"/>
                <a:cs typeface="Calibri" panose="020F0502020204030204" pitchFamily="34" charset="0"/>
              </a:rPr>
              <a:t>prin</a:t>
            </a:r>
            <a:r>
              <a:rPr lang="en-US" sz="1600" u="sng" dirty="0">
                <a:latin typeface="Calibri" panose="020F0502020204030204" pitchFamily="34" charset="0"/>
                <a:cs typeface="Calibri" panose="020F0502020204030204" pitchFamily="34" charset="0"/>
              </a:rPr>
              <a:t> email la </a:t>
            </a:r>
            <a:r>
              <a:rPr lang="en-US" sz="1600" u="sng" dirty="0" err="1">
                <a:latin typeface="Calibri" panose="020F0502020204030204" pitchFamily="34" charset="0"/>
                <a:cs typeface="Calibri" panose="020F0502020204030204" pitchFamily="34" charset="0"/>
              </a:rPr>
              <a:t>crearea</a:t>
            </a:r>
            <a:r>
              <a:rPr lang="en-US" sz="1600" u="sng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u="sng" dirty="0" err="1">
                <a:latin typeface="Calibri" panose="020F0502020204030204" pitchFamily="34" charset="0"/>
                <a:cs typeface="Calibri" panose="020F0502020204030204" pitchFamily="34" charset="0"/>
              </a:rPr>
              <a:t>contului</a:t>
            </a:r>
            <a:r>
              <a:rPr lang="en-US" sz="1600" u="sng" dirty="0">
                <a:latin typeface="Calibri" panose="020F0502020204030204" pitchFamily="34" charset="0"/>
                <a:cs typeface="Calibri" panose="020F0502020204030204" pitchFamily="34" charset="0"/>
              </a:rPr>
              <a:t> in eProcurement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37883" y="3890865"/>
            <a:ext cx="3903314" cy="2773148"/>
          </a:xfrm>
          <a:prstGeom prst="rect">
            <a:avLst/>
          </a:prstGeom>
        </p:spPr>
      </p:pic>
      <p:sp>
        <p:nvSpPr>
          <p:cNvPr id="26" name="Oval 25"/>
          <p:cNvSpPr/>
          <p:nvPr/>
        </p:nvSpPr>
        <p:spPr>
          <a:xfrm>
            <a:off x="7462897" y="6085201"/>
            <a:ext cx="1083943" cy="22803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3675679" y="4275168"/>
            <a:ext cx="3787218" cy="1743327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6774024" y="3629650"/>
            <a:ext cx="3315815" cy="57881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1002652" y="541343"/>
            <a:ext cx="1793034" cy="457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Down Arrow 36"/>
          <p:cNvSpPr/>
          <p:nvPr/>
        </p:nvSpPr>
        <p:spPr>
          <a:xfrm flipH="1">
            <a:off x="2191919" y="3394388"/>
            <a:ext cx="880690" cy="338171"/>
          </a:xfrm>
          <a:prstGeom prst="downArrow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5044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2380" y="4342755"/>
            <a:ext cx="10515600" cy="220956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429" y="114011"/>
            <a:ext cx="7186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Pas </a:t>
            </a:r>
            <a:r>
              <a:rPr lang="en-US" sz="1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  <a:r>
              <a:rPr lang="ro-RO" sz="1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ro-RO" sz="1600" dirty="0">
                <a:latin typeface="Calibri" panose="020F0502020204030204" pitchFamily="34" charset="0"/>
                <a:cs typeface="Calibri" panose="020F0502020204030204" pitchFamily="34" charset="0"/>
              </a:rPr>
              <a:t>Furnizorul după </a:t>
            </a:r>
            <a:r>
              <a:rPr lang="ro-RO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logare</a:t>
            </a:r>
            <a:r>
              <a:rPr lang="ro-RO" sz="1600" dirty="0">
                <a:latin typeface="Calibri" panose="020F0502020204030204" pitchFamily="34" charset="0"/>
                <a:cs typeface="Calibri" panose="020F0502020204030204" pitchFamily="34" charset="0"/>
              </a:rPr>
              <a:t> își va seta o altă parolă de cât cea transmisă de sistem</a:t>
            </a:r>
            <a:r>
              <a:rPr lang="ro-RO" dirty="0"/>
              <a:t>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240" y="483344"/>
            <a:ext cx="3510705" cy="2835946"/>
          </a:xfrm>
          <a:prstGeom prst="rect">
            <a:avLst/>
          </a:prstGeom>
        </p:spPr>
      </p:pic>
      <p:cxnSp>
        <p:nvCxnSpPr>
          <p:cNvPr id="7" name="Straight Arrow Connector 6"/>
          <p:cNvCxnSpPr>
            <a:stCxn id="15" idx="1"/>
          </p:cNvCxnSpPr>
          <p:nvPr/>
        </p:nvCxnSpPr>
        <p:spPr>
          <a:xfrm flipH="1">
            <a:off x="2878847" y="1313001"/>
            <a:ext cx="1675931" cy="247050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3433666" y="794824"/>
            <a:ext cx="1017036" cy="96798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371393" y="595831"/>
            <a:ext cx="23979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400" dirty="0">
                <a:latin typeface="Calibri" panose="020F0502020204030204" pitchFamily="34" charset="0"/>
                <a:cs typeface="Calibri" panose="020F0502020204030204" pitchFamily="34" charset="0"/>
              </a:rPr>
              <a:t>Clic pe numele furnizorului 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54778" y="1159112"/>
            <a:ext cx="12036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400" dirty="0">
                <a:latin typeface="Calibri" panose="020F0502020204030204" pitchFamily="34" charset="0"/>
                <a:cs typeface="Calibri" panose="020F0502020204030204" pitchFamily="34" charset="0"/>
              </a:rPr>
              <a:t>Clic pe parola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6673" y="1335343"/>
            <a:ext cx="3990975" cy="2128520"/>
          </a:xfrm>
          <a:prstGeom prst="rect">
            <a:avLst/>
          </a:prstGeom>
        </p:spPr>
      </p:pic>
      <p:cxnSp>
        <p:nvCxnSpPr>
          <p:cNvPr id="18" name="Straight Arrow Connector 17"/>
          <p:cNvCxnSpPr/>
          <p:nvPr/>
        </p:nvCxnSpPr>
        <p:spPr>
          <a:xfrm>
            <a:off x="3046444" y="1634582"/>
            <a:ext cx="3531638" cy="830754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581330" y="2398162"/>
            <a:ext cx="19967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400" dirty="0">
                <a:latin typeface="Calibri" panose="020F0502020204030204" pitchFamily="34" charset="0"/>
                <a:cs typeface="Calibri" panose="020F0502020204030204" pitchFamily="34" charset="0"/>
              </a:rPr>
              <a:t>Se setează noua parolă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98579" y="3872204"/>
            <a:ext cx="65500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Pas </a:t>
            </a:r>
            <a:r>
              <a:rPr lang="en-US" sz="1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  <a:r>
              <a:rPr lang="ro-RO" sz="1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ro-RO" sz="1600" dirty="0">
                <a:latin typeface="Calibri" panose="020F0502020204030204" pitchFamily="34" charset="0"/>
                <a:cs typeface="Calibri" panose="020F0502020204030204" pitchFamily="34" charset="0"/>
              </a:rPr>
              <a:t>în partea dreaptă sus apar notificările cu referire la licitații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6008914" y="4049486"/>
            <a:ext cx="2873829" cy="606490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6008914" y="4049486"/>
            <a:ext cx="2006082" cy="1595534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298579" y="3872204"/>
            <a:ext cx="5495731" cy="33855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8621486" y="2967135"/>
            <a:ext cx="979714" cy="60648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Elbow Connector 7"/>
          <p:cNvCxnSpPr>
            <a:stCxn id="2" idx="6"/>
            <a:endCxn id="2" idx="6"/>
          </p:cNvCxnSpPr>
          <p:nvPr/>
        </p:nvCxnSpPr>
        <p:spPr>
          <a:xfrm>
            <a:off x="9601200" y="3270380"/>
            <a:ext cx="12700" cy="12700"/>
          </a:xfrm>
          <a:prstGeom prst="bentConnector3">
            <a:avLst>
              <a:gd name="adj1" fmla="val 11130614"/>
            </a:avLst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0347648" y="2734515"/>
            <a:ext cx="15488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400" dirty="0">
                <a:latin typeface="Calibri" panose="020F0502020204030204" pitchFamily="34" charset="0"/>
                <a:cs typeface="Calibri" panose="020F0502020204030204" pitchFamily="34" charset="0"/>
              </a:rPr>
              <a:t>Pentru salvarea parolei noi</a:t>
            </a:r>
            <a:r>
              <a:rPr lang="ro-RO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91175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975" y="541177"/>
            <a:ext cx="11911038" cy="2076596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406854" y="464630"/>
            <a:ext cx="326570" cy="1288855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67477" y="2685980"/>
            <a:ext cx="533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Pas 10: </a:t>
            </a:r>
            <a:r>
              <a:rPr lang="ro-RO" sz="1400" b="1" dirty="0">
                <a:latin typeface="Calibri" panose="020F0502020204030204" pitchFamily="34" charset="0"/>
                <a:cs typeface="Calibri" panose="020F0502020204030204" pitchFamily="34" charset="0"/>
              </a:rPr>
              <a:t>pe ecran se va deschide licitația/licitațiile in derulare</a:t>
            </a:r>
            <a:r>
              <a:rPr lang="ro-RO" sz="14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854" y="3386879"/>
            <a:ext cx="11027197" cy="2694134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>
          <a:xfrm>
            <a:off x="604837" y="2949465"/>
            <a:ext cx="1479194" cy="2851066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604837" y="2921018"/>
            <a:ext cx="3293415" cy="2803313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9026752" y="2839869"/>
            <a:ext cx="24072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Pasul 11: </a:t>
            </a:r>
            <a:r>
              <a:rPr lang="ro-RO" sz="1400" b="1" dirty="0">
                <a:latin typeface="Calibri" panose="020F0502020204030204" pitchFamily="34" charset="0"/>
                <a:cs typeface="Calibri" panose="020F0502020204030204" pitchFamily="34" charset="0"/>
              </a:rPr>
              <a:t>Vizualizare licitație</a:t>
            </a:r>
            <a:endParaRPr lang="en-US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9563878" y="3079102"/>
            <a:ext cx="46653" cy="2721429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9202624" y="5733662"/>
            <a:ext cx="815813" cy="48904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259702" y="2668983"/>
            <a:ext cx="4937449" cy="3862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9026752" y="2809224"/>
            <a:ext cx="2309942" cy="29717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59702" y="184148"/>
            <a:ext cx="21304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Pas 9.</a:t>
            </a:r>
            <a:r>
              <a:rPr lang="ro-RO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1400" b="1" dirty="0"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en-US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izualizare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licita</a:t>
            </a:r>
            <a:r>
              <a:rPr lang="ro-RO" sz="1400" b="1" dirty="0">
                <a:latin typeface="Calibri" panose="020F0502020204030204" pitchFamily="34" charset="0"/>
                <a:cs typeface="Calibri" panose="020F0502020204030204" pitchFamily="34" charset="0"/>
              </a:rPr>
              <a:t>ții</a:t>
            </a:r>
            <a:endParaRPr lang="en-US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978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8" name="TitleBg"/>
          <p:cNvSpPr>
            <a:spLocks noGrp="1"/>
          </p:cNvSpPr>
          <p:nvPr/>
        </p:nvSpPr>
        <p:spPr>
          <a:xfrm>
            <a:off x="0" y="0"/>
            <a:ext cx="12192000" cy="685800"/>
          </a:xfrm>
          <a:prstGeom prst="rect">
            <a:avLst/>
          </a:prstGeom>
          <a:solidFill>
            <a:srgbClr val="1A2E4A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687" y="103868"/>
            <a:ext cx="10515600" cy="455969"/>
          </a:xfrm>
        </p:spPr>
        <p:txBody>
          <a:bodyPr>
            <a:normAutofit/>
          </a:bodyPr>
          <a:lstStyle/>
          <a:p>
            <a:r>
              <a:rPr lang="ro-RO" sz="1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Pas 12:</a:t>
            </a:r>
            <a:r>
              <a:rPr lang="ro-RO" sz="1600" dirty="0">
                <a:latin typeface="Calibri" panose="020F0502020204030204" pitchFamily="34" charset="0"/>
                <a:cs typeface="Calibri" panose="020F0502020204030204" pitchFamily="34" charset="0"/>
              </a:rPr>
              <a:t> Se acceptă sau se respinge participarea la licitație </a:t>
            </a:r>
            <a:endParaRPr lang="en-US" sz="1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80" y="857185"/>
            <a:ext cx="5252932" cy="53562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3207" y="1270683"/>
            <a:ext cx="5643563" cy="1793980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643813" y="460892"/>
            <a:ext cx="2453950" cy="1087990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732215" y="460892"/>
            <a:ext cx="9204887" cy="1706781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882854" y="3165974"/>
            <a:ext cx="2272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Explicații </a:t>
            </a:r>
            <a:r>
              <a:rPr lang="ro-RO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taburi</a:t>
            </a:r>
            <a:r>
              <a:rPr lang="ro-RO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n-US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39144" y="4543121"/>
            <a:ext cx="4286250" cy="1066800"/>
          </a:xfrm>
          <a:prstGeom prst="rect">
            <a:avLst/>
          </a:prstGeom>
        </p:spPr>
      </p:pic>
      <p:cxnSp>
        <p:nvCxnSpPr>
          <p:cNvPr id="23" name="Straight Arrow Connector 22"/>
          <p:cNvCxnSpPr/>
          <p:nvPr/>
        </p:nvCxnSpPr>
        <p:spPr>
          <a:xfrm>
            <a:off x="6339417" y="3900196"/>
            <a:ext cx="591335" cy="10698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7483151" y="3984171"/>
            <a:ext cx="248565" cy="9858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8557639" y="3900196"/>
            <a:ext cx="0" cy="10170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9358604" y="4215175"/>
            <a:ext cx="807404" cy="8326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5654351" y="3602387"/>
            <a:ext cx="11553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200" b="1" dirty="0">
                <a:latin typeface="Calibri" panose="020F0502020204030204" pitchFamily="34" charset="0"/>
                <a:cs typeface="Calibri" panose="020F0502020204030204" pitchFamily="34" charset="0"/>
              </a:rPr>
              <a:t>Date generale licitație</a:t>
            </a:r>
            <a:endParaRPr lang="en-US" sz="1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136451" y="3766949"/>
            <a:ext cx="6177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200" b="1" dirty="0">
                <a:latin typeface="Calibri" panose="020F0502020204030204" pitchFamily="34" charset="0"/>
                <a:cs typeface="Calibri" panose="020F0502020204030204" pitchFamily="34" charset="0"/>
              </a:rPr>
              <a:t>Runde</a:t>
            </a:r>
            <a:endParaRPr lang="en-US" sz="1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974869" y="3463886"/>
            <a:ext cx="1220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200" b="1" dirty="0">
                <a:latin typeface="Calibri" panose="020F0502020204030204" pitchFamily="34" charset="0"/>
                <a:cs typeface="Calibri" panose="020F0502020204030204" pitchFamily="34" charset="0"/>
              </a:rPr>
              <a:t>Chestionar</a:t>
            </a:r>
            <a:endParaRPr lang="en-US" sz="1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o-RO" sz="1200" b="1" dirty="0">
                <a:latin typeface="Calibri" panose="020F0502020204030204" pitchFamily="34" charset="0"/>
                <a:cs typeface="Calibri" panose="020F0502020204030204" pitchFamily="34" charset="0"/>
              </a:rPr>
              <a:t>Șablon ofertare</a:t>
            </a:r>
            <a:endParaRPr lang="en-US" sz="1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9687948" y="3371554"/>
            <a:ext cx="1928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200" b="1" dirty="0">
                <a:latin typeface="Calibri" panose="020F0502020204030204" pitchFamily="34" charset="0"/>
                <a:cs typeface="Calibri" panose="020F0502020204030204" pitchFamily="34" charset="0"/>
              </a:rPr>
              <a:t>Caseta pentru adresare </a:t>
            </a:r>
            <a:r>
              <a:rPr lang="ro-RO" sz="1200" b="1" dirty="0" err="1">
                <a:latin typeface="Calibri" panose="020F0502020204030204" pitchFamily="34" charset="0"/>
                <a:cs typeface="Calibri" panose="020F0502020204030204" pitchFamily="34" charset="0"/>
              </a:rPr>
              <a:t>intrebări</a:t>
            </a:r>
            <a:r>
              <a:rPr lang="ro-RO" sz="1200" b="1" dirty="0">
                <a:latin typeface="Calibri" panose="020F0502020204030204" pitchFamily="34" charset="0"/>
                <a:cs typeface="Calibri" panose="020F0502020204030204" pitchFamily="34" charset="0"/>
              </a:rPr>
              <a:t> si oferire răspunsuri de clarificare</a:t>
            </a:r>
            <a:endParaRPr lang="en-US" sz="1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5538453" y="3535306"/>
            <a:ext cx="1198249" cy="52874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7080504" y="3669363"/>
            <a:ext cx="731292" cy="46166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7856767" y="3375856"/>
            <a:ext cx="1345289" cy="58555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9417478" y="3282159"/>
            <a:ext cx="2272102" cy="96957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788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8" name="TitleBg"/>
          <p:cNvSpPr>
            <a:spLocks noGrp="1"/>
          </p:cNvSpPr>
          <p:nvPr/>
        </p:nvSpPr>
        <p:spPr>
          <a:xfrm>
            <a:off x="0" y="0"/>
            <a:ext cx="12192000" cy="685800"/>
          </a:xfrm>
          <a:prstGeom prst="rect">
            <a:avLst/>
          </a:prstGeom>
          <a:solidFill>
            <a:srgbClr val="1A2E4A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371" y="122530"/>
            <a:ext cx="10515600" cy="362662"/>
          </a:xfrm>
        </p:spPr>
        <p:txBody>
          <a:bodyPr>
            <a:normAutofit fontScale="90000"/>
          </a:bodyPr>
          <a:lstStyle/>
          <a:p>
            <a:r>
              <a:rPr lang="ro-RO" sz="1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Pasul 13:</a:t>
            </a:r>
            <a:r>
              <a:rPr lang="ro-RO" sz="2000" dirty="0">
                <a:latin typeface="Calibri" panose="020F0502020204030204" pitchFamily="34" charset="0"/>
                <a:cs typeface="Calibri" panose="020F0502020204030204" pitchFamily="34" charset="0"/>
              </a:rPr>
              <a:t> vizualizare date despre licitație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073" y="520784"/>
            <a:ext cx="5487956" cy="23166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8428" y="2805850"/>
            <a:ext cx="7604449" cy="3734510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3956179" y="1948034"/>
            <a:ext cx="1035698" cy="39188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4637314" y="976928"/>
            <a:ext cx="1444061" cy="1029709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794938" y="695918"/>
            <a:ext cx="31997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600" dirty="0">
                <a:latin typeface="Calibri" panose="020F0502020204030204" pitchFamily="34" charset="0"/>
                <a:cs typeface="Calibri" panose="020F0502020204030204" pitchFamily="34" charset="0"/>
              </a:rPr>
              <a:t>Termen limita de depunere a ofertei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428" y="2918906"/>
            <a:ext cx="45082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Pas 14: </a:t>
            </a:r>
            <a:r>
              <a:rPr lang="ro-RO" sz="1600" dirty="0">
                <a:latin typeface="Calibri" panose="020F0502020204030204" pitchFamily="34" charset="0"/>
                <a:cs typeface="Calibri" panose="020F0502020204030204" pitchFamily="34" charset="0"/>
              </a:rPr>
              <a:t>La accesarea meniului ”chestionar” se va deschide formularul pentru depunerea ofertei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4002832" y="3150237"/>
            <a:ext cx="1792106" cy="851594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581" y="3479545"/>
            <a:ext cx="4097694" cy="3207439"/>
          </a:xfrm>
          <a:prstGeom prst="rect">
            <a:avLst/>
          </a:prstGeom>
        </p:spPr>
      </p:pic>
      <p:cxnSp>
        <p:nvCxnSpPr>
          <p:cNvPr id="28" name="Straight Arrow Connector 27"/>
          <p:cNvCxnSpPr/>
          <p:nvPr/>
        </p:nvCxnSpPr>
        <p:spPr>
          <a:xfrm flipH="1" flipV="1">
            <a:off x="3484977" y="4011954"/>
            <a:ext cx="6909325" cy="1272933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5115656" y="5365102"/>
            <a:ext cx="5906128" cy="1175258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 flipV="1">
            <a:off x="2308550" y="5617030"/>
            <a:ext cx="2807106" cy="904077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4907750" y="6462799"/>
            <a:ext cx="71565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Pas 15: </a:t>
            </a:r>
            <a:r>
              <a:rPr lang="ro-RO" sz="1600" dirty="0">
                <a:latin typeface="Calibri" panose="020F0502020204030204" pitchFamily="34" charset="0"/>
                <a:cs typeface="Calibri" panose="020F0502020204030204" pitchFamily="34" charset="0"/>
              </a:rPr>
              <a:t>Se va descărca atașamentul Organizatorului: cerințe tehnice, caiet de sarcini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10949470" y="5181518"/>
            <a:ext cx="293915" cy="25770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10394302" y="5170175"/>
            <a:ext cx="250371" cy="24520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8750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4179" y="427951"/>
            <a:ext cx="6156400" cy="3023379"/>
          </a:xfrm>
          <a:prstGeom prst="rect">
            <a:avLst/>
          </a:prstGeom>
          <a:noFill/>
        </p:spPr>
      </p:pic>
      <p:cxnSp>
        <p:nvCxnSpPr>
          <p:cNvPr id="9" name="Straight Arrow Connector 8"/>
          <p:cNvCxnSpPr/>
          <p:nvPr/>
        </p:nvCxnSpPr>
        <p:spPr>
          <a:xfrm>
            <a:off x="4239177" y="325157"/>
            <a:ext cx="866549" cy="2032092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973631" y="40682"/>
            <a:ext cx="47096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Pas 16: </a:t>
            </a:r>
            <a:r>
              <a:rPr lang="ro-RO" sz="1600" dirty="0">
                <a:latin typeface="Calibri" panose="020F0502020204030204" pitchFamily="34" charset="0"/>
                <a:cs typeface="Calibri" panose="020F0502020204030204" pitchFamily="34" charset="0"/>
              </a:rPr>
              <a:t>Prin accesarea acestei iconițe, se va deschide: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4066" y="1058338"/>
            <a:ext cx="4985860" cy="3664307"/>
          </a:xfrm>
          <a:prstGeom prst="rect">
            <a:avLst/>
          </a:prstGeom>
        </p:spPr>
      </p:pic>
      <p:cxnSp>
        <p:nvCxnSpPr>
          <p:cNvPr id="17" name="Straight Arrow Connector 16"/>
          <p:cNvCxnSpPr>
            <a:stCxn id="11" idx="5"/>
          </p:cNvCxnSpPr>
          <p:nvPr/>
        </p:nvCxnSpPr>
        <p:spPr>
          <a:xfrm flipV="1">
            <a:off x="5253898" y="2397967"/>
            <a:ext cx="2018118" cy="159201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78510" y="4773484"/>
            <a:ext cx="3073175" cy="2009731"/>
          </a:xfrm>
          <a:prstGeom prst="rect">
            <a:avLst/>
          </a:prstGeom>
        </p:spPr>
      </p:pic>
      <p:cxnSp>
        <p:nvCxnSpPr>
          <p:cNvPr id="36" name="Straight Arrow Connector 35"/>
          <p:cNvCxnSpPr/>
          <p:nvPr/>
        </p:nvCxnSpPr>
        <p:spPr>
          <a:xfrm>
            <a:off x="6634066" y="3872204"/>
            <a:ext cx="2492930" cy="276087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4993474" y="3694739"/>
            <a:ext cx="17618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Pas 17: </a:t>
            </a:r>
            <a:r>
              <a:rPr lang="ro-RO" sz="1400" dirty="0">
                <a:latin typeface="Calibri" panose="020F0502020204030204" pitchFamily="34" charset="0"/>
                <a:cs typeface="Calibri" panose="020F0502020204030204" pitchFamily="34" charset="0"/>
              </a:rPr>
              <a:t>După atașare se apasă modificare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3" name="Straight Arrow Connector 42"/>
          <p:cNvCxnSpPr/>
          <p:nvPr/>
        </p:nvCxnSpPr>
        <p:spPr>
          <a:xfrm flipH="1">
            <a:off x="8952723" y="4301412"/>
            <a:ext cx="480092" cy="955076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>
            <a:off x="8122299" y="5778349"/>
            <a:ext cx="2099812" cy="690094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10193453" y="5554091"/>
            <a:ext cx="18071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Pas 18</a:t>
            </a:r>
            <a:r>
              <a:rPr lang="en-US" sz="1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(Final)</a:t>
            </a:r>
            <a:r>
              <a:rPr lang="ro-RO" sz="1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endParaRPr lang="en-US" sz="14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o-RO" sz="1400" dirty="0">
                <a:latin typeface="Calibri" panose="020F0502020204030204" pitchFamily="34" charset="0"/>
                <a:cs typeface="Calibri" panose="020F0502020204030204" pitchFamily="34" charset="0"/>
              </a:rPr>
              <a:t>După ce apare mesajul cu verde se butonează </a:t>
            </a:r>
            <a:r>
              <a:rPr lang="en-US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Inapoi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b="1" dirty="0"/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795" y="3712940"/>
            <a:ext cx="4722847" cy="2755503"/>
          </a:xfrm>
          <a:prstGeom prst="rect">
            <a:avLst/>
          </a:prstGeom>
        </p:spPr>
      </p:pic>
      <p:cxnSp>
        <p:nvCxnSpPr>
          <p:cNvPr id="52" name="Straight Arrow Connector 51"/>
          <p:cNvCxnSpPr/>
          <p:nvPr/>
        </p:nvCxnSpPr>
        <p:spPr>
          <a:xfrm flipH="1" flipV="1">
            <a:off x="2468218" y="4527184"/>
            <a:ext cx="5460071" cy="1971002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4993474" y="2370293"/>
            <a:ext cx="305106" cy="21893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5966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Procurement">
      <a:dk1>
        <a:srgbClr val="1A2E4A"/>
      </a:dk1>
      <a:lt1>
        <a:sysClr val="window" lastClr="FFFFFF"/>
      </a:lt1>
      <a:dk2>
        <a:srgbClr val="1A2E4A"/>
      </a:dk2>
      <a:lt2>
        <a:srgbClr val="EFF4FA"/>
      </a:lt2>
      <a:accent1>
        <a:srgbClr val="0070C0"/>
      </a:accent1>
      <a:accent2>
        <a:srgbClr val="00A896"/>
      </a:accent2>
      <a:accent3>
        <a:srgbClr val="F0A500"/>
      </a:accent3>
      <a:accent4>
        <a:srgbClr val="E63946"/>
      </a:accent4>
      <a:accent5>
        <a:srgbClr val="2C6E9B"/>
      </a:accent5>
      <a:accent6>
        <a:srgbClr val="48CAE4"/>
      </a:accent6>
      <a:hlink>
        <a:srgbClr val="0070C0"/>
      </a:hlink>
      <a:folHlink>
        <a:srgbClr val="2C6E9B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WrappedLabelHistory xmlns:xsd="http://www.w3.org/2001/XMLSchema" xmlns:xsi="http://www.w3.org/2001/XMLSchema-instance" xmlns="http://www.boldonjames.com/2016/02/Classifier/internal/wrappedLabelHistory">
  <Value>PD94bWwgdmVyc2lvbj0iMS4wIiBlbmNvZGluZz0idXMtYXNjaWkiPz48bGFiZWxIaXN0b3J5IHhtbG5zOnhzZD0iaHR0cDovL3d3dy53My5vcmcvMjAwMS9YTUxTY2hlbWEiIHhtbG5zOnhzaT0iaHR0cDovL3d3dy53My5vcmcvMjAwMS9YTUxTY2hlbWEtaW5zdGFuY2UiIHhtbG5zPSJodHRwOi8vd3d3LmJvbGRvbmphbWVzLmNvbS8yMDE2LzAyL0NsYXNzaWZpZXIvaW50ZXJuYWwvbGFiZWxIaXN0b3J5Ij48aXRlbT48c2lzbCBzaXNsVmVyc2lvbj0iMCIgcG9saWN5PSJhYmRmNDg4OC1kYzBkLTQ3NGUtOWM2OC01NjRiMjY4MmNiZWYiIG9yaWdpbj0iZGVmYXVsdFZhbHVlIj48ZWxlbWVudCB1aWQ9IjU1NzI0MGY3LTNhZTMtNDgyMC05YzYxLTRkNzNkYjlmNTQ5MCIgdmFsdWU9IiIgeG1sbnM9Imh0dHA6Ly93d3cuYm9sZG9uamFtZXMuY29tLzIwMDgvMDEvc2llL2ludGVybmFsL2xhYmVsIiAvPjwvc2lzbD48VXNlck5hbWU+TUFJQi1MT0NBTFxlbGVuYS5naGlsZXRjaGk8L1VzZXJOYW1lPjxEYXRlVGltZT4wMi4wMy4yMDIzIDEyOjI1OjQ4PC9EYXRlVGltZT48TGFiZWxTdHJpbmc+bWFpYiB8IGNvbmZpZGVudGlhbDwvTGFiZWxTdHJpbmc+PC9pdGVtPjwvbGFiZWxIaXN0b3J5Pg==</Value>
</WrappedLabelHistory>
</file>

<file path=customXml/item2.xml><?xml version="1.0" encoding="utf-8"?>
<sisl xmlns:xsd="http://www.w3.org/2001/XMLSchema" xmlns:xsi="http://www.w3.org/2001/XMLSchema-instance" xmlns="http://www.boldonjames.com/2008/01/sie/internal/label" sislVersion="0" policy="abdf4888-dc0d-474e-9c68-564b2682cbef" origin="defaultValue">
  <element uid="557240f7-3ae3-4820-9c61-4d73db9f5490" value=""/>
</sisl>
</file>

<file path=customXml/itemProps1.xml><?xml version="1.0" encoding="utf-8"?>
<ds:datastoreItem xmlns:ds="http://schemas.openxmlformats.org/officeDocument/2006/customXml" ds:itemID="{EA5E2382-CEAA-4A4B-8744-F76B4F80BA89}">
  <ds:schemaRefs>
    <ds:schemaRef ds:uri="http://www.w3.org/2001/XMLSchema"/>
    <ds:schemaRef ds:uri="http://www.boldonjames.com/2016/02/Classifier/internal/wrappedLabelHistory"/>
  </ds:schemaRefs>
</ds:datastoreItem>
</file>

<file path=customXml/itemProps2.xml><?xml version="1.0" encoding="utf-8"?>
<ds:datastoreItem xmlns:ds="http://schemas.openxmlformats.org/officeDocument/2006/customXml" ds:itemID="{7D329D78-975A-4FDC-9835-F6B81CA47158}">
  <ds:schemaRefs>
    <ds:schemaRef ds:uri="http://www.w3.org/2001/XMLSchema"/>
    <ds:schemaRef ds:uri="http://www.boldonjames.com/2008/01/sie/internal/labe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1191</TotalTime>
  <Words>274</Words>
  <Application>Microsoft Office PowerPoint</Application>
  <PresentationFormat>Widescreen</PresentationFormat>
  <Paragraphs>43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Ghid pentru utilizarea platformei eProcurement</vt:lpstr>
      <vt:lpstr>I. Logarea / înregistrarea în platforma eProcurement:</vt:lpstr>
      <vt:lpstr>PowerPoint Presentation</vt:lpstr>
      <vt:lpstr>PowerPoint Presentation</vt:lpstr>
      <vt:lpstr>PowerPoint Presentation</vt:lpstr>
      <vt:lpstr>Pas 12: Se acceptă sau se respinge participarea la licitație </vt:lpstr>
      <vt:lpstr>Pasul 13: vizualizare date despre licitație</vt:lpstr>
      <vt:lpstr>PowerPoint Presentation</vt:lpstr>
    </vt:vector>
  </TitlesOfParts>
  <Company>Moldova-Agroindbank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eProcurement pe pași</dc:title>
  <dc:creator>Elena Ghiletchi</dc:creator>
  <dc:description>BJDTCD190226181913BJGMNPC00001865</dc:description>
  <cp:lastModifiedBy>Petru Dubrovin</cp:lastModifiedBy>
  <cp:revision>47</cp:revision>
  <dcterms:created xsi:type="dcterms:W3CDTF">2023-03-02T09:50:54Z</dcterms:created>
  <dcterms:modified xsi:type="dcterms:W3CDTF">2026-02-19T16:19:13Z</dcterms:modified>
  <cp:category>maib | confidential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IndexRef">
    <vt:lpwstr>258b84c5-a01d-441a-a238-bb6896fb5bb6</vt:lpwstr>
  </property>
  <property fmtid="{D5CDD505-2E9C-101B-9397-08002B2CF9AE}" pid="3" name="bjDocumentLabelXML">
    <vt:lpwstr>&lt;?xml version="1.0" encoding="us-ascii"?&gt;&lt;sisl xmlns:xsd="http://www.w3.org/2001/XMLSchema" xmlns:xsi="http://www.w3.org/2001/XMLSchema-instance" sislVersion="0" policy="abdf4888-dc0d-474e-9c68-564b2682cbef" origin="defaultValue" xmlns="http://www.boldonj</vt:lpwstr>
  </property>
  <property fmtid="{D5CDD505-2E9C-101B-9397-08002B2CF9AE}" pid="4" name="bjDocumentLabelXML-0">
    <vt:lpwstr>ames.com/2008/01/sie/internal/label"&gt;&lt;element uid="557240f7-3ae3-4820-9c61-4d73db9f5490" value="" /&gt;&lt;/sisl&gt;</vt:lpwstr>
  </property>
  <property fmtid="{D5CDD505-2E9C-101B-9397-08002B2CF9AE}" pid="5" name="bjDocumentSecurityLabel">
    <vt:lpwstr>maib | confidential</vt:lpwstr>
  </property>
  <property fmtid="{D5CDD505-2E9C-101B-9397-08002B2CF9AE}" pid="6" name="bjClsUserRVM">
    <vt:lpwstr>[]</vt:lpwstr>
  </property>
  <property fmtid="{D5CDD505-2E9C-101B-9397-08002B2CF9AE}" pid="7" name="bjSaver">
    <vt:lpwstr>FXgvXYYMF8Vemj9Sw2D8+m73uYlmcNxG</vt:lpwstr>
  </property>
  <property fmtid="{D5CDD505-2E9C-101B-9397-08002B2CF9AE}" pid="8" name="bjLabelHistoryID">
    <vt:lpwstr>{EA5E2382-CEAA-4A4B-8744-F76B4F80BA89}</vt:lpwstr>
  </property>
</Properties>
</file>