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65" r:id="rId6"/>
    <p:sldId id="258" r:id="rId7"/>
    <p:sldId id="259" r:id="rId8"/>
    <p:sldId id="264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73D46-1057-4D3E-8573-B4F54B9044C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93A2-5DE0-4AD0-A1A6-F6D320D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42D2-3740-49C8-81A6-D7F24EE7F29B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7E867-21DA-4F0F-82AE-EA5EDE1B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99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8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4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6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  <p:sp>
        <p:nvSpPr>
          <p:cNvPr id="900" name="TopBar"/>
          <p:cNvSpPr>
            <a:spLocks noGrp="1"/>
          </p:cNvSpPr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01" name="BottomAccent"/>
          <p:cNvSpPr>
            <a:spLocks noGrp="1"/>
          </p:cNvSpPr>
          <p:nvPr/>
        </p:nvSpPr>
        <p:spPr>
          <a:xfrm>
            <a:off x="0" y="6629400"/>
            <a:ext cx="12192000" cy="92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ocurement.maib.m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ccentBar"/>
          <p:cNvSpPr>
            <a:spLocks noGrp="1"/>
          </p:cNvSpPr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TealAccent"/>
          <p:cNvSpPr>
            <a:spLocks noGrp="1"/>
          </p:cNvSpPr>
          <p:nvPr/>
        </p:nvSpPr>
        <p:spPr>
          <a:xfrm>
            <a:off x="457200" y="0"/>
            <a:ext cx="228600" cy="68580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0000"/>
            <a:ext cx="10200000" cy="1600000"/>
          </a:xfrm>
        </p:spPr>
        <p:txBody>
          <a:bodyPr anchor="ctr">
            <a:normAutofit/>
          </a:bodyPr>
          <a:lstStyle/>
          <a:p>
            <a:pPr algn="l"/>
            <a:r>
              <a:rPr lang="ru-RU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Пошаговая инструкция</a:t>
            </a:r>
          </a:p>
          <a:p>
            <a:pPr algn="l"/>
            <a:r>
              <a:rPr lang="ru-RU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по использованию eProcurement</a:t>
            </a:r>
          </a:p>
        </p:txBody>
      </p:sp>
      <p:sp>
        <p:nvSpPr>
          <p:cNvPr id="3" name="Subtitle"/>
          <p:cNvSpPr txBox="1"/>
          <p:nvPr/>
        </p:nvSpPr>
        <p:spPr>
          <a:xfrm>
            <a:off x="914400" y="4100000"/>
            <a:ext cx="8000000" cy="500000"/>
          </a:xfrm>
          <a:prstGeom prst="rect">
            <a:avLst/>
          </a:prstGeom>
          <a:noFill/>
        </p:spPr>
        <p:txBody>
          <a:bodyPr rtlCol="0"/>
          <a:lstStyle/>
          <a:p>
            <a:r>
              <a:rPr lang="ro-RO" sz="2000" dirty="0">
                <a:solidFill>
                  <a:srgbClr val="48CAE4"/>
                </a:solidFill>
                <a:latin typeface="Calibri" panose="020F0502020204030204" pitchFamily="34" charset="0"/>
                <a:hlinkClick r:id="rId3"/>
              </a:rPr>
              <a:t>https://eprocurement.maib.md/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" y="43634"/>
            <a:ext cx="10515600" cy="549274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Логин</a:t>
            </a:r>
            <a:r>
              <a:rPr lang="ro-R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регистрация на платформе </a:t>
            </a:r>
            <a:r>
              <a:rPr lang="ro-RO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eProcurement</a:t>
            </a:r>
            <a:r>
              <a:rPr lang="ro-R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9354" y="592908"/>
            <a:ext cx="5187824" cy="59560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79064" y="2661872"/>
            <a:ext cx="1660849" cy="76064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04552" y="3042195"/>
            <a:ext cx="1595532" cy="11146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2798477" y="4587915"/>
            <a:ext cx="1894114" cy="709127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58211" y="2040529"/>
            <a:ext cx="2696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 </a:t>
            </a:r>
            <a:r>
              <a:rPr lang="ru-RU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ru-RU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Введите е-мейл, который Вы указали раннее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7506" y="4418638"/>
            <a:ext cx="811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98726" y="4942478"/>
            <a:ext cx="1450912" cy="8529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32365" y="4773201"/>
            <a:ext cx="894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0084" y="2591521"/>
            <a:ext cx="3215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ru-RU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Введите пароль, который Вы получили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аккаунта в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eProcurement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7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" y="95404"/>
            <a:ext cx="5067300" cy="2924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459853" y="2558621"/>
            <a:ext cx="1464133" cy="2100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7180" y="2313169"/>
            <a:ext cx="262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Нажимаете 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”Aprobare”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Подтверждаю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o-RO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909" y="3077431"/>
            <a:ext cx="44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После нажатия 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”Aprobare”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откроется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8" y="3710961"/>
            <a:ext cx="3046166" cy="295305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043669" y="4275168"/>
            <a:ext cx="2632010" cy="15321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50663" y="3980428"/>
            <a:ext cx="2814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Введите Р</a:t>
            </a:r>
            <a:r>
              <a:rPr lang="ro-RO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, который Вы получили в е-мейле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аккаунта в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eProcurement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883" y="3890865"/>
            <a:ext cx="3903314" cy="27731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62897" y="6085201"/>
            <a:ext cx="1083943" cy="228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5679" y="4275168"/>
            <a:ext cx="3787218" cy="17433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74024" y="3629650"/>
            <a:ext cx="3315815" cy="578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2652" y="541343"/>
            <a:ext cx="1793034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flipH="1">
            <a:off x="2191919" y="3394388"/>
            <a:ext cx="880690" cy="3381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380" y="4342755"/>
            <a:ext cx="10515600" cy="2209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8" y="114011"/>
            <a:ext cx="1184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После логина рекомендуется установить свой пароль (более удобный для Вас), взамен того, который был выслан системой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0" y="483344"/>
            <a:ext cx="3510705" cy="283594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2878848" y="1328389"/>
            <a:ext cx="1675930" cy="2316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33666" y="794824"/>
            <a:ext cx="1017036" cy="9679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1393" y="595831"/>
            <a:ext cx="2397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Клик имя поставщика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4778" y="1159112"/>
            <a:ext cx="137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Клик пароль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673" y="1335343"/>
            <a:ext cx="3990975" cy="212852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046444" y="1634582"/>
            <a:ext cx="3531638" cy="83075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54778" y="2361729"/>
            <a:ext cx="199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Вводите новый пароль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2892" y="3751025"/>
            <a:ext cx="549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Вверху, справа, появляются оповещения о приводящихся аукционах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08914" y="4049486"/>
            <a:ext cx="2873829" cy="6064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08914" y="4049486"/>
            <a:ext cx="2006082" cy="15955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621486" y="2967135"/>
            <a:ext cx="979714" cy="606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2" idx="6"/>
            <a:endCxn id="2" idx="6"/>
          </p:cNvCxnSpPr>
          <p:nvPr/>
        </p:nvCxnSpPr>
        <p:spPr>
          <a:xfrm>
            <a:off x="9601200" y="3270380"/>
            <a:ext cx="12700" cy="12700"/>
          </a:xfrm>
          <a:prstGeom prst="bentConnector3">
            <a:avLst>
              <a:gd name="adj1" fmla="val 11130614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07689" y="3283080"/>
            <a:ext cx="1791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Чтобы сохранить - нажимаете 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Modificare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(Изменить)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1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541177"/>
            <a:ext cx="11911038" cy="20765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06854" y="464630"/>
            <a:ext cx="326570" cy="12888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0781" y="2744043"/>
            <a:ext cx="7472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На экране откроется/откроются активные аукционы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54" y="3386879"/>
            <a:ext cx="11027197" cy="269413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04837" y="2949465"/>
            <a:ext cx="1479194" cy="28510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4837" y="2921018"/>
            <a:ext cx="3293415" cy="28033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02624" y="2741391"/>
            <a:ext cx="2889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Просмотр аукциона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563878" y="3079102"/>
            <a:ext cx="46653" cy="272142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202624" y="5733662"/>
            <a:ext cx="815813" cy="489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702" y="184148"/>
            <a:ext cx="425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Просмотр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проводящихся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аукционов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" y="103868"/>
            <a:ext cx="10515600" cy="45596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Отклоняете или Подтверждаете свое участие в аукционе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0" y="857185"/>
            <a:ext cx="5252932" cy="535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207" y="1270683"/>
            <a:ext cx="5643563" cy="17939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43813" y="460892"/>
            <a:ext cx="2453950" cy="10879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2215" y="460892"/>
            <a:ext cx="9204887" cy="17067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144" y="4543121"/>
            <a:ext cx="4286250" cy="10668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339417" y="3900196"/>
            <a:ext cx="591335" cy="106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83151" y="3984171"/>
            <a:ext cx="248565" cy="98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57639" y="3900196"/>
            <a:ext cx="0" cy="101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358604" y="4215175"/>
            <a:ext cx="807404" cy="83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48854" y="3529161"/>
            <a:ext cx="11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Общая информация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5299" y="3745188"/>
            <a:ext cx="8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Раунды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3349" y="3314990"/>
            <a:ext cx="148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Анкета (здесь можно скачать </a:t>
            </a:r>
            <a:r>
              <a:rPr lang="ru-RU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Техзадание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 и прикрепить коммерческое предложение)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96269" y="3829152"/>
            <a:ext cx="192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Вопросы/ответы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48854" y="3533505"/>
            <a:ext cx="1198249" cy="528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80504" y="3669363"/>
            <a:ext cx="731292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846256" y="3247347"/>
            <a:ext cx="1925253" cy="1335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875396" y="3631777"/>
            <a:ext cx="1394154" cy="6661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122530"/>
            <a:ext cx="10515600" cy="36266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Просмотр информации об аукционе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3" y="520784"/>
            <a:ext cx="5487956" cy="2316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428" y="2805850"/>
            <a:ext cx="7604449" cy="37345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56179" y="1948034"/>
            <a:ext cx="1035698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37314" y="976928"/>
            <a:ext cx="1444061" cy="10297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77839" y="715935"/>
            <a:ext cx="319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Крайний срок подачи коммерческого предложения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28" y="2918906"/>
            <a:ext cx="450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При клике на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o-RO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hestionar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откроется формуляр подачи коммерческого предложения</a:t>
            </a:r>
            <a:endParaRPr lang="ro-R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02832" y="3150237"/>
            <a:ext cx="1792106" cy="8515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81" y="3479545"/>
            <a:ext cx="4097694" cy="320743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3484977" y="4011954"/>
            <a:ext cx="6909325" cy="12729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115656" y="5365102"/>
            <a:ext cx="5906128" cy="11752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308550" y="5617030"/>
            <a:ext cx="2807106" cy="904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38429" y="6463858"/>
            <a:ext cx="7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Скачайте прикрепленный Организатором файл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технические требования…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49470" y="5181518"/>
            <a:ext cx="293915" cy="257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394302" y="5170175"/>
            <a:ext cx="250371" cy="245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79" y="427951"/>
            <a:ext cx="6156400" cy="302337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4239177" y="325157"/>
            <a:ext cx="866549" cy="203209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7688" y="57615"/>
            <a:ext cx="5580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Для подачи коммерческого предложения нажмите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066" y="1058338"/>
            <a:ext cx="4985860" cy="3664307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1" idx="5"/>
          </p:cNvCxnSpPr>
          <p:nvPr/>
        </p:nvCxnSpPr>
        <p:spPr>
          <a:xfrm flipV="1">
            <a:off x="5253898" y="2397967"/>
            <a:ext cx="2018118" cy="1592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510" y="4773484"/>
            <a:ext cx="3073175" cy="200973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634066" y="3872204"/>
            <a:ext cx="2492930" cy="2760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93474" y="3748980"/>
            <a:ext cx="17618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После прикрепления Вашего файла нажмите 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Modificare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952723" y="4301412"/>
            <a:ext cx="480092" cy="9550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122299" y="5778349"/>
            <a:ext cx="2099812" cy="6900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262105" y="5090691"/>
            <a:ext cx="1807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18: </a:t>
            </a:r>
            <a:endParaRPr 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После того, как появится страница (зеленая) нажмите 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Inapoi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Вернуться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95" y="3712940"/>
            <a:ext cx="4722847" cy="2755503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 flipV="1">
            <a:off x="2468218" y="4527184"/>
            <a:ext cx="5460071" cy="19710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3474" y="2370293"/>
            <a:ext cx="305106" cy="21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198" y="3378849"/>
            <a:ext cx="4947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Финал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Нажмите 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Trimitere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Отправить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1" dirty="0"/>
          </a:p>
          <a:p>
            <a:pPr algn="ctr"/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9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rocurement">
      <a:dk1>
        <a:srgbClr val="1A2E4A"/>
      </a:dk1>
      <a:lt1>
        <a:sysClr val="window" lastClr="FFFFFF"/>
      </a:lt1>
      <a:dk2>
        <a:srgbClr val="1A2E4A"/>
      </a:dk2>
      <a:lt2>
        <a:srgbClr val="EFF4FA"/>
      </a:lt2>
      <a:accent1>
        <a:srgbClr val="0070C0"/>
      </a:accent1>
      <a:accent2>
        <a:srgbClr val="00A896"/>
      </a:accent2>
      <a:accent3>
        <a:srgbClr val="F0A500"/>
      </a:accent3>
      <a:accent4>
        <a:srgbClr val="E63946"/>
      </a:accent4>
      <a:accent5>
        <a:srgbClr val="2C6E9B"/>
      </a:accent5>
      <a:accent6>
        <a:srgbClr val="48CAE4"/>
      </a:accent6>
      <a:hlink>
        <a:srgbClr val="0070C0"/>
      </a:hlink>
      <a:folHlink>
        <a:srgbClr val="2C6E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hYmRmNDg4OC1kYzBkLTQ3NGUtOWM2OC01NjRiMjY4MmNiZWYiIG9yaWdpbj0iZGVmYXVsdFZhbHVlIj48ZWxlbWVudCB1aWQ9IjU1NzI0MGY3LTNhZTMtNDgyMC05YzYxLTRkNzNkYjlmNTQ5MCIgdmFsdWU9IiIgeG1sbnM9Imh0dHA6Ly93d3cuYm9sZG9uamFtZXMuY29tLzIwMDgvMDEvc2llL2ludGVybmFsL2xhYmVsIiAvPjwvc2lzbD48VXNlck5hbWU+TUFJQi1MT0NBTFxlbGVuYS5naGlsZXRjaGk8L1VzZXJOYW1lPjxEYXRlVGltZT4wMi4wMy4yMDIzIDEyOjI1OjQ4PC9EYXRlVGltZT48TGFiZWxTdHJpbmc+bWFpYiB8IGNvbmZpZGVudGlhbDwvTGFiZWxTdHJpbmc+PC9pdGVtPjwvbGFiZWxIaXN0b3J5Pg=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abdf4888-dc0d-474e-9c68-564b2682cbef" origin="defaultValue">
  <element uid="557240f7-3ae3-4820-9c61-4d73db9f5490" value=""/>
</sisl>
</file>

<file path=customXml/itemProps1.xml><?xml version="1.0" encoding="utf-8"?>
<ds:datastoreItem xmlns:ds="http://schemas.openxmlformats.org/officeDocument/2006/customXml" ds:itemID="{EA5E2382-CEAA-4A4B-8744-F76B4F80BA89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1223E1D5-59E2-4B38-9455-03E15632942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296</Words>
  <Application>Microsoft Office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Пошаговая инструкция по использованию eProcurement</vt:lpstr>
      <vt:lpstr>I. Логин / регистрация на платформе eProcurement:</vt:lpstr>
      <vt:lpstr>PowerPoint Presentation</vt:lpstr>
      <vt:lpstr>PowerPoint Presentation</vt:lpstr>
      <vt:lpstr>PowerPoint Presentation</vt:lpstr>
      <vt:lpstr>Шаг 12.  Отклоняете или Подтверждаете свое участие в аукционе</vt:lpstr>
      <vt:lpstr>Шаг 13. Просмотр информации об аукционе</vt:lpstr>
      <vt:lpstr>PowerPoint Presentation</vt:lpstr>
    </vt:vector>
  </TitlesOfParts>
  <Company>Moldova-Agroindbank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eProcurement pe pași</dc:title>
  <dc:creator>Elena Ghiletchi</dc:creator>
  <dc:description>BJDTCD190226182802BJGMNPC00001865</dc:description>
  <cp:lastModifiedBy>Petru Dubrovin</cp:lastModifiedBy>
  <cp:revision>55</cp:revision>
  <dcterms:created xsi:type="dcterms:W3CDTF">2023-03-02T09:50:54Z</dcterms:created>
  <dcterms:modified xsi:type="dcterms:W3CDTF">2026-02-19T16:28:24Z</dcterms:modified>
  <cp:category>maib |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258b84c5-a01d-441a-a238-bb6896fb5bb6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policy="abdf4888-dc0d-474e-9c68-564b2682cbef" origin="defaultValue" xmlns="http://www.boldonj</vt:lpwstr>
  </property>
  <property fmtid="{D5CDD505-2E9C-101B-9397-08002B2CF9AE}" pid="4" name="bjDocumentLabelXML-0">
    <vt:lpwstr>ames.com/2008/01/sie/internal/label"&gt;&lt;element uid="557240f7-3ae3-4820-9c61-4d73db9f5490" value="" /&gt;&lt;/sisl&gt;</vt:lpwstr>
  </property>
  <property fmtid="{D5CDD505-2E9C-101B-9397-08002B2CF9AE}" pid="5" name="bjDocumentSecurityLabel">
    <vt:lpwstr>maib | confidential</vt:lpwstr>
  </property>
  <property fmtid="{D5CDD505-2E9C-101B-9397-08002B2CF9AE}" pid="6" name="bjClsUserRVM">
    <vt:lpwstr>[]</vt:lpwstr>
  </property>
  <property fmtid="{D5CDD505-2E9C-101B-9397-08002B2CF9AE}" pid="7" name="bjSaver">
    <vt:lpwstr>FXgvXYYMF8Vemj9Sw2D8+m73uYlmcNxG</vt:lpwstr>
  </property>
  <property fmtid="{D5CDD505-2E9C-101B-9397-08002B2CF9AE}" pid="8" name="bjLabelHistoryID">
    <vt:lpwstr>{EA5E2382-CEAA-4A4B-8744-F76B4F80BA89}</vt:lpwstr>
  </property>
</Properties>
</file>